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1178" r:id="rId5"/>
    <p:sldId id="1224" r:id="rId6"/>
    <p:sldId id="1233" r:id="rId7"/>
    <p:sldId id="1180" r:id="rId8"/>
    <p:sldId id="1225" r:id="rId9"/>
    <p:sldId id="1226" r:id="rId10"/>
    <p:sldId id="1234" r:id="rId11"/>
    <p:sldId id="1232" r:id="rId12"/>
    <p:sldId id="1231" r:id="rId13"/>
    <p:sldId id="1206" r:id="rId14"/>
  </p:sldIdLst>
  <p:sldSz cx="14630400" cy="8229600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Demi" panose="020B0703020102020204" pitchFamily="34" charset="0"/>
      <p:regular r:id="rId21"/>
      <p:bold r:id="rId22"/>
      <p:italic r:id="rId23"/>
      <p:boldItalic r:id="rId24"/>
    </p:embeddedFont>
    <p:embeddedFont>
      <p:font typeface="Franklin Gothic Medium" panose="020B0603020102020204" pitchFamily="34" charset="0"/>
      <p:regular r:id="rId25"/>
      <p:italic r:id="rId26"/>
    </p:embeddedFont>
  </p:embeddedFontLst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Paul M. - Mgr Safety &amp; Health Services" initials="TPM-MS&amp;HS" lastIdx="15" clrIdx="0">
    <p:extLst>
      <p:ext uri="{19B8F6BF-5375-455C-9EA6-DF929625EA0E}">
        <p15:presenceInfo xmlns:p15="http://schemas.microsoft.com/office/powerpoint/2012/main" userId="S-1-5-21-2025429265-725345543-1801674531-33447" providerId="AD"/>
      </p:ext>
    </p:extLst>
  </p:cmAuthor>
  <p:cmAuthor id="2" name="Thomas, Paul M. - Mgr Safety &amp; Health Services" initials="TPMMS&amp;HS" lastIdx="5" clrIdx="1">
    <p:extLst>
      <p:ext uri="{19B8F6BF-5375-455C-9EA6-DF929625EA0E}">
        <p15:presenceInfo xmlns:p15="http://schemas.microsoft.com/office/powerpoint/2012/main" userId="S::thompm@jea.com::f9e00e4b-ba7e-4b28-9595-45ef03110b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561A8"/>
    <a:srgbClr val="4562A8"/>
    <a:srgbClr val="1F367D"/>
    <a:srgbClr val="6597D2"/>
    <a:srgbClr val="4A9CC7"/>
    <a:srgbClr val="9DAFD3"/>
    <a:srgbClr val="002E8D"/>
    <a:srgbClr val="3294D3"/>
    <a:srgbClr val="0063C1"/>
    <a:srgbClr val="36B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7" autoAdjust="0"/>
    <p:restoredTop sz="92863" autoAdjust="0"/>
  </p:normalViewPr>
  <p:slideViewPr>
    <p:cSldViewPr snapToGrid="0" snapToObjects="1">
      <p:cViewPr varScale="1">
        <p:scale>
          <a:sx n="92" d="100"/>
          <a:sy n="92" d="100"/>
        </p:scale>
        <p:origin x="138" y="48"/>
      </p:cViewPr>
      <p:guideLst>
        <p:guide orient="horz" pos="2592"/>
        <p:guide pos="4608"/>
      </p:guideLst>
    </p:cSldViewPr>
  </p:slideViewPr>
  <p:notesTextViewPr>
    <p:cViewPr>
      <p:scale>
        <a:sx n="120" d="100"/>
        <a:sy n="1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thers, Curtis T" userId="cb3daacb-3978-4a9f-8c12-28f24abd4127" providerId="ADAL" clId="{1D1AE8E3-683E-4CA7-989B-0BDD6F60567F}"/>
    <pc:docChg chg="undo custSel addSld modSld sldOrd">
      <pc:chgData name="Stothers, Curtis T" userId="cb3daacb-3978-4a9f-8c12-28f24abd4127" providerId="ADAL" clId="{1D1AE8E3-683E-4CA7-989B-0BDD6F60567F}" dt="2022-12-22T14:07:21.642" v="1255" actId="1076"/>
      <pc:docMkLst>
        <pc:docMk/>
      </pc:docMkLst>
      <pc:sldChg chg="modSp mod">
        <pc:chgData name="Stothers, Curtis T" userId="cb3daacb-3978-4a9f-8c12-28f24abd4127" providerId="ADAL" clId="{1D1AE8E3-683E-4CA7-989B-0BDD6F60567F}" dt="2022-12-22T13:33:55.528" v="54" actId="20577"/>
        <pc:sldMkLst>
          <pc:docMk/>
          <pc:sldMk cId="372944662" sldId="1178"/>
        </pc:sldMkLst>
        <pc:spChg chg="mod">
          <ac:chgData name="Stothers, Curtis T" userId="cb3daacb-3978-4a9f-8c12-28f24abd4127" providerId="ADAL" clId="{1D1AE8E3-683E-4CA7-989B-0BDD6F60567F}" dt="2022-12-22T13:33:42.889" v="45" actId="20577"/>
          <ac:spMkLst>
            <pc:docMk/>
            <pc:sldMk cId="372944662" sldId="1178"/>
            <ac:spMk id="7" creationId="{15B5262D-9883-3C42-9CCA-1592D3AD1FD6}"/>
          </ac:spMkLst>
        </pc:spChg>
        <pc:spChg chg="mod">
          <ac:chgData name="Stothers, Curtis T" userId="cb3daacb-3978-4a9f-8c12-28f24abd4127" providerId="ADAL" clId="{1D1AE8E3-683E-4CA7-989B-0BDD6F60567F}" dt="2022-12-22T13:33:55.528" v="54" actId="20577"/>
          <ac:spMkLst>
            <pc:docMk/>
            <pc:sldMk cId="372944662" sldId="1178"/>
            <ac:spMk id="14" creationId="{CE3E4A97-3B7B-A342-9220-ECD52F9D2193}"/>
          </ac:spMkLst>
        </pc:spChg>
        <pc:picChg chg="mod">
          <ac:chgData name="Stothers, Curtis T" userId="cb3daacb-3978-4a9f-8c12-28f24abd4127" providerId="ADAL" clId="{1D1AE8E3-683E-4CA7-989B-0BDD6F60567F}" dt="2022-12-22T13:33:35.116" v="42" actId="1076"/>
          <ac:picMkLst>
            <pc:docMk/>
            <pc:sldMk cId="372944662" sldId="1178"/>
            <ac:picMk id="8" creationId="{00000000-0000-0000-0000-000000000000}"/>
          </ac:picMkLst>
        </pc:picChg>
      </pc:sldChg>
      <pc:sldChg chg="modSp mod">
        <pc:chgData name="Stothers, Curtis T" userId="cb3daacb-3978-4a9f-8c12-28f24abd4127" providerId="ADAL" clId="{1D1AE8E3-683E-4CA7-989B-0BDD6F60567F}" dt="2022-12-22T13:40:42.165" v="253" actId="20577"/>
        <pc:sldMkLst>
          <pc:docMk/>
          <pc:sldMk cId="178293986" sldId="1180"/>
        </pc:sldMkLst>
        <pc:spChg chg="mod">
          <ac:chgData name="Stothers, Curtis T" userId="cb3daacb-3978-4a9f-8c12-28f24abd4127" providerId="ADAL" clId="{1D1AE8E3-683E-4CA7-989B-0BDD6F60567F}" dt="2022-12-22T13:40:42.165" v="253" actId="20577"/>
          <ac:spMkLst>
            <pc:docMk/>
            <pc:sldMk cId="178293986" sldId="1180"/>
            <ac:spMk id="19" creationId="{00000000-0000-0000-0000-000000000000}"/>
          </ac:spMkLst>
        </pc:spChg>
      </pc:sldChg>
      <pc:sldChg chg="delSp modSp mod">
        <pc:chgData name="Stothers, Curtis T" userId="cb3daacb-3978-4a9f-8c12-28f24abd4127" providerId="ADAL" clId="{1D1AE8E3-683E-4CA7-989B-0BDD6F60567F}" dt="2022-12-22T13:42:43.558" v="294" actId="20577"/>
        <pc:sldMkLst>
          <pc:docMk/>
          <pc:sldMk cId="2434880736" sldId="1224"/>
        </pc:sldMkLst>
        <pc:spChg chg="mod">
          <ac:chgData name="Stothers, Curtis T" userId="cb3daacb-3978-4a9f-8c12-28f24abd4127" providerId="ADAL" clId="{1D1AE8E3-683E-4CA7-989B-0BDD6F60567F}" dt="2022-12-22T13:42:43.558" v="294" actId="20577"/>
          <ac:spMkLst>
            <pc:docMk/>
            <pc:sldMk cId="2434880736" sldId="1224"/>
            <ac:spMk id="13" creationId="{62BBD5AC-CD02-441E-B7A9-FA69B6A1DDF5}"/>
          </ac:spMkLst>
        </pc:spChg>
        <pc:spChg chg="del mod">
          <ac:chgData name="Stothers, Curtis T" userId="cb3daacb-3978-4a9f-8c12-28f24abd4127" providerId="ADAL" clId="{1D1AE8E3-683E-4CA7-989B-0BDD6F60567F}" dt="2022-12-22T13:35:42.480" v="144" actId="478"/>
          <ac:spMkLst>
            <pc:docMk/>
            <pc:sldMk cId="2434880736" sldId="1224"/>
            <ac:spMk id="15" creationId="{DDBED65C-781C-46D0-8872-CCE30DA4B778}"/>
          </ac:spMkLst>
        </pc:spChg>
        <pc:spChg chg="mod">
          <ac:chgData name="Stothers, Curtis T" userId="cb3daacb-3978-4a9f-8c12-28f24abd4127" providerId="ADAL" clId="{1D1AE8E3-683E-4CA7-989B-0BDD6F60567F}" dt="2022-12-22T13:34:36.231" v="68" actId="20577"/>
          <ac:spMkLst>
            <pc:docMk/>
            <pc:sldMk cId="2434880736" sldId="1224"/>
            <ac:spMk id="19" creationId="{00000000-0000-0000-0000-000000000000}"/>
          </ac:spMkLst>
        </pc:spChg>
        <pc:picChg chg="del">
          <ac:chgData name="Stothers, Curtis T" userId="cb3daacb-3978-4a9f-8c12-28f24abd4127" providerId="ADAL" clId="{1D1AE8E3-683E-4CA7-989B-0BDD6F60567F}" dt="2022-12-22T13:35:38.131" v="142" actId="478"/>
          <ac:picMkLst>
            <pc:docMk/>
            <pc:sldMk cId="2434880736" sldId="1224"/>
            <ac:picMk id="14" creationId="{32BFCE14-A64B-47A5-8340-CD1D5781043F}"/>
          </ac:picMkLst>
        </pc:picChg>
      </pc:sldChg>
      <pc:sldChg chg="modSp mod">
        <pc:chgData name="Stothers, Curtis T" userId="cb3daacb-3978-4a9f-8c12-28f24abd4127" providerId="ADAL" clId="{1D1AE8E3-683E-4CA7-989B-0BDD6F60567F}" dt="2022-12-22T13:43:55.339" v="300" actId="1076"/>
        <pc:sldMkLst>
          <pc:docMk/>
          <pc:sldMk cId="2767034071" sldId="1225"/>
        </pc:sldMkLst>
        <pc:spChg chg="mod">
          <ac:chgData name="Stothers, Curtis T" userId="cb3daacb-3978-4a9f-8c12-28f24abd4127" providerId="ADAL" clId="{1D1AE8E3-683E-4CA7-989B-0BDD6F60567F}" dt="2022-12-22T13:43:55.339" v="300" actId="1076"/>
          <ac:spMkLst>
            <pc:docMk/>
            <pc:sldMk cId="2767034071" sldId="1225"/>
            <ac:spMk id="11" creationId="{63C5A4B5-FAD9-42B2-94AD-13BBAEA458AF}"/>
          </ac:spMkLst>
        </pc:spChg>
        <pc:spChg chg="mod">
          <ac:chgData name="Stothers, Curtis T" userId="cb3daacb-3978-4a9f-8c12-28f24abd4127" providerId="ADAL" clId="{1D1AE8E3-683E-4CA7-989B-0BDD6F60567F}" dt="2022-12-22T13:41:37.015" v="269" actId="20577"/>
          <ac:spMkLst>
            <pc:docMk/>
            <pc:sldMk cId="2767034071" sldId="1225"/>
            <ac:spMk id="12" creationId="{13B5E3ED-ACD7-F746-98EE-D50F4A3951E1}"/>
          </ac:spMkLst>
        </pc:spChg>
        <pc:spChg chg="mod">
          <ac:chgData name="Stothers, Curtis T" userId="cb3daacb-3978-4a9f-8c12-28f24abd4127" providerId="ADAL" clId="{1D1AE8E3-683E-4CA7-989B-0BDD6F60567F}" dt="2022-12-22T13:41:07.535" v="262" actId="20577"/>
          <ac:spMkLst>
            <pc:docMk/>
            <pc:sldMk cId="2767034071" sldId="1225"/>
            <ac:spMk id="19" creationId="{00000000-0000-0000-0000-000000000000}"/>
          </ac:spMkLst>
        </pc:spChg>
      </pc:sldChg>
      <pc:sldChg chg="addSp delSp modSp mod ord">
        <pc:chgData name="Stothers, Curtis T" userId="cb3daacb-3978-4a9f-8c12-28f24abd4127" providerId="ADAL" clId="{1D1AE8E3-683E-4CA7-989B-0BDD6F60567F}" dt="2022-12-22T14:03:38.384" v="1109" actId="1076"/>
        <pc:sldMkLst>
          <pc:docMk/>
          <pc:sldMk cId="2150471274" sldId="1226"/>
        </pc:sldMkLst>
        <pc:spChg chg="del">
          <ac:chgData name="Stothers, Curtis T" userId="cb3daacb-3978-4a9f-8c12-28f24abd4127" providerId="ADAL" clId="{1D1AE8E3-683E-4CA7-989B-0BDD6F60567F}" dt="2022-12-22T13:47:34.935" v="373" actId="478"/>
          <ac:spMkLst>
            <pc:docMk/>
            <pc:sldMk cId="2150471274" sldId="1226"/>
            <ac:spMk id="4" creationId="{F8A818A1-1E55-42FB-B596-8F988252AA47}"/>
          </ac:spMkLst>
        </pc:spChg>
        <pc:spChg chg="mod">
          <ac:chgData name="Stothers, Curtis T" userId="cb3daacb-3978-4a9f-8c12-28f24abd4127" providerId="ADAL" clId="{1D1AE8E3-683E-4CA7-989B-0BDD6F60567F}" dt="2022-12-22T14:03:35.397" v="1108" actId="14100"/>
          <ac:spMkLst>
            <pc:docMk/>
            <pc:sldMk cId="2150471274" sldId="1226"/>
            <ac:spMk id="15" creationId="{9CAB69AA-B8E9-4318-A0E4-4D4307F837D9}"/>
          </ac:spMkLst>
        </pc:spChg>
        <pc:spChg chg="mod">
          <ac:chgData name="Stothers, Curtis T" userId="cb3daacb-3978-4a9f-8c12-28f24abd4127" providerId="ADAL" clId="{1D1AE8E3-683E-4CA7-989B-0BDD6F60567F}" dt="2022-12-22T13:41:51.437" v="274" actId="20577"/>
          <ac:spMkLst>
            <pc:docMk/>
            <pc:sldMk cId="2150471274" sldId="1226"/>
            <ac:spMk id="19" creationId="{00000000-0000-0000-0000-000000000000}"/>
          </ac:spMkLst>
        </pc:spChg>
        <pc:spChg chg="del mod">
          <ac:chgData name="Stothers, Curtis T" userId="cb3daacb-3978-4a9f-8c12-28f24abd4127" providerId="ADAL" clId="{1D1AE8E3-683E-4CA7-989B-0BDD6F60567F}" dt="2022-12-22T13:47:30.605" v="372" actId="478"/>
          <ac:spMkLst>
            <pc:docMk/>
            <pc:sldMk cId="2150471274" sldId="1226"/>
            <ac:spMk id="21" creationId="{7B445E9C-A156-4382-BCC4-FC6ACC48DA3D}"/>
          </ac:spMkLst>
        </pc:spChg>
        <pc:spChg chg="del">
          <ac:chgData name="Stothers, Curtis T" userId="cb3daacb-3978-4a9f-8c12-28f24abd4127" providerId="ADAL" clId="{1D1AE8E3-683E-4CA7-989B-0BDD6F60567F}" dt="2022-12-22T13:47:34.935" v="373" actId="478"/>
          <ac:spMkLst>
            <pc:docMk/>
            <pc:sldMk cId="2150471274" sldId="1226"/>
            <ac:spMk id="22" creationId="{B34707C1-CA24-49AD-B73D-54F769D062B7}"/>
          </ac:spMkLst>
        </pc:spChg>
        <pc:spChg chg="del">
          <ac:chgData name="Stothers, Curtis T" userId="cb3daacb-3978-4a9f-8c12-28f24abd4127" providerId="ADAL" clId="{1D1AE8E3-683E-4CA7-989B-0BDD6F60567F}" dt="2022-12-22T13:47:34.935" v="373" actId="478"/>
          <ac:spMkLst>
            <pc:docMk/>
            <pc:sldMk cId="2150471274" sldId="1226"/>
            <ac:spMk id="23" creationId="{B4DEC48B-1537-4E1C-82E4-3AF638A956BA}"/>
          </ac:spMkLst>
        </pc:spChg>
        <pc:spChg chg="del">
          <ac:chgData name="Stothers, Curtis T" userId="cb3daacb-3978-4a9f-8c12-28f24abd4127" providerId="ADAL" clId="{1D1AE8E3-683E-4CA7-989B-0BDD6F60567F}" dt="2022-12-22T13:47:34.935" v="373" actId="478"/>
          <ac:spMkLst>
            <pc:docMk/>
            <pc:sldMk cId="2150471274" sldId="1226"/>
            <ac:spMk id="24" creationId="{BAD4826D-5B11-4802-B5D6-3631666949EA}"/>
          </ac:spMkLst>
        </pc:spChg>
        <pc:spChg chg="del">
          <ac:chgData name="Stothers, Curtis T" userId="cb3daacb-3978-4a9f-8c12-28f24abd4127" providerId="ADAL" clId="{1D1AE8E3-683E-4CA7-989B-0BDD6F60567F}" dt="2022-12-22T13:47:34.935" v="373" actId="478"/>
          <ac:spMkLst>
            <pc:docMk/>
            <pc:sldMk cId="2150471274" sldId="1226"/>
            <ac:spMk id="25" creationId="{D0588428-9084-4DD4-865D-F210D02089F8}"/>
          </ac:spMkLst>
        </pc:spChg>
        <pc:picChg chg="add mod modCrop">
          <ac:chgData name="Stothers, Curtis T" userId="cb3daacb-3978-4a9f-8c12-28f24abd4127" providerId="ADAL" clId="{1D1AE8E3-683E-4CA7-989B-0BDD6F60567F}" dt="2022-12-22T14:03:38.384" v="1109" actId="1076"/>
          <ac:picMkLst>
            <pc:docMk/>
            <pc:sldMk cId="2150471274" sldId="1226"/>
            <ac:picMk id="2" creationId="{D0C54252-DB11-4482-B718-95389DA2F932}"/>
          </ac:picMkLst>
        </pc:picChg>
      </pc:sldChg>
      <pc:sldChg chg="modSp mod">
        <pc:chgData name="Stothers, Curtis T" userId="cb3daacb-3978-4a9f-8c12-28f24abd4127" providerId="ADAL" clId="{1D1AE8E3-683E-4CA7-989B-0BDD6F60567F}" dt="2022-12-22T13:42:15.619" v="278"/>
        <pc:sldMkLst>
          <pc:docMk/>
          <pc:sldMk cId="869383151" sldId="1231"/>
        </pc:sldMkLst>
        <pc:spChg chg="mod">
          <ac:chgData name="Stothers, Curtis T" userId="cb3daacb-3978-4a9f-8c12-28f24abd4127" providerId="ADAL" clId="{1D1AE8E3-683E-4CA7-989B-0BDD6F60567F}" dt="2022-12-22T13:42:15.619" v="278"/>
          <ac:spMkLst>
            <pc:docMk/>
            <pc:sldMk cId="869383151" sldId="1231"/>
            <ac:spMk id="19" creationId="{00000000-0000-0000-0000-000000000000}"/>
          </ac:spMkLst>
        </pc:spChg>
      </pc:sldChg>
      <pc:sldChg chg="modSp mod">
        <pc:chgData name="Stothers, Curtis T" userId="cb3daacb-3978-4a9f-8c12-28f24abd4127" providerId="ADAL" clId="{1D1AE8E3-683E-4CA7-989B-0BDD6F60567F}" dt="2022-12-22T13:42:10.220" v="277"/>
        <pc:sldMkLst>
          <pc:docMk/>
          <pc:sldMk cId="1818880936" sldId="1232"/>
        </pc:sldMkLst>
        <pc:spChg chg="mod">
          <ac:chgData name="Stothers, Curtis T" userId="cb3daacb-3978-4a9f-8c12-28f24abd4127" providerId="ADAL" clId="{1D1AE8E3-683E-4CA7-989B-0BDD6F60567F}" dt="2022-12-22T13:42:10.220" v="277"/>
          <ac:spMkLst>
            <pc:docMk/>
            <pc:sldMk cId="1818880936" sldId="1232"/>
            <ac:spMk id="19" creationId="{00000000-0000-0000-0000-000000000000}"/>
          </ac:spMkLst>
        </pc:spChg>
      </pc:sldChg>
      <pc:sldChg chg="modSp add mod ord">
        <pc:chgData name="Stothers, Curtis T" userId="cb3daacb-3978-4a9f-8c12-28f24abd4127" providerId="ADAL" clId="{1D1AE8E3-683E-4CA7-989B-0BDD6F60567F}" dt="2022-12-22T13:42:54.029" v="296"/>
        <pc:sldMkLst>
          <pc:docMk/>
          <pc:sldMk cId="1316107016" sldId="1233"/>
        </pc:sldMkLst>
        <pc:spChg chg="mod">
          <ac:chgData name="Stothers, Curtis T" userId="cb3daacb-3978-4a9f-8c12-28f24abd4127" providerId="ADAL" clId="{1D1AE8E3-683E-4CA7-989B-0BDD6F60567F}" dt="2022-12-22T13:42:02.828" v="276" actId="20577"/>
          <ac:spMkLst>
            <pc:docMk/>
            <pc:sldMk cId="1316107016" sldId="1233"/>
            <ac:spMk id="19" creationId="{00000000-0000-0000-0000-000000000000}"/>
          </ac:spMkLst>
        </pc:spChg>
      </pc:sldChg>
      <pc:sldChg chg="modSp add mod">
        <pc:chgData name="Stothers, Curtis T" userId="cb3daacb-3978-4a9f-8c12-28f24abd4127" providerId="ADAL" clId="{1D1AE8E3-683E-4CA7-989B-0BDD6F60567F}" dt="2022-12-22T14:07:21.642" v="1255" actId="1076"/>
        <pc:sldMkLst>
          <pc:docMk/>
          <pc:sldMk cId="4217826372" sldId="1234"/>
        </pc:sldMkLst>
        <pc:spChg chg="mod">
          <ac:chgData name="Stothers, Curtis T" userId="cb3daacb-3978-4a9f-8c12-28f24abd4127" providerId="ADAL" clId="{1D1AE8E3-683E-4CA7-989B-0BDD6F60567F}" dt="2022-12-22T14:07:16.171" v="1254" actId="1076"/>
          <ac:spMkLst>
            <pc:docMk/>
            <pc:sldMk cId="4217826372" sldId="1234"/>
            <ac:spMk id="4" creationId="{F8A818A1-1E55-42FB-B596-8F988252AA47}"/>
          </ac:spMkLst>
        </pc:spChg>
        <pc:spChg chg="mod">
          <ac:chgData name="Stothers, Curtis T" userId="cb3daacb-3978-4a9f-8c12-28f24abd4127" providerId="ADAL" clId="{1D1AE8E3-683E-4CA7-989B-0BDD6F60567F}" dt="2022-12-22T14:06:59.508" v="1252" actId="1076"/>
          <ac:spMkLst>
            <pc:docMk/>
            <pc:sldMk cId="4217826372" sldId="1234"/>
            <ac:spMk id="15" creationId="{9CAB69AA-B8E9-4318-A0E4-4D4307F837D9}"/>
          </ac:spMkLst>
        </pc:spChg>
        <pc:spChg chg="mod">
          <ac:chgData name="Stothers, Curtis T" userId="cb3daacb-3978-4a9f-8c12-28f24abd4127" providerId="ADAL" clId="{1D1AE8E3-683E-4CA7-989B-0BDD6F60567F}" dt="2022-12-22T14:07:21.642" v="1255" actId="1076"/>
          <ac:spMkLst>
            <pc:docMk/>
            <pc:sldMk cId="4217826372" sldId="1234"/>
            <ac:spMk id="21" creationId="{7B445E9C-A156-4382-BCC4-FC6ACC48DA3D}"/>
          </ac:spMkLst>
        </pc:spChg>
        <pc:spChg chg="mod">
          <ac:chgData name="Stothers, Curtis T" userId="cb3daacb-3978-4a9f-8c12-28f24abd4127" providerId="ADAL" clId="{1D1AE8E3-683E-4CA7-989B-0BDD6F60567F}" dt="2022-12-22T14:07:06.797" v="1253" actId="1076"/>
          <ac:spMkLst>
            <pc:docMk/>
            <pc:sldMk cId="4217826372" sldId="1234"/>
            <ac:spMk id="24" creationId="{BAD4826D-5B11-4802-B5D6-3631666949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E6E0-12CD-4B18-AAFD-385E76269978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BFD5-9FC0-41E7-83AD-7FD194BC1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19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F36964-17C7-0549-B481-AB41B671D7F2}" type="datetimeFigureOut">
              <a:rPr lang="en-US" smtClean="0"/>
              <a:t>12/22/2022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C2E593-6EB0-804C-B614-6DC8E86420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97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0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8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5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3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4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7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65800" cy="3243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08FA5-8BCA-4AE1-AA30-8F4AB7F0B4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87DF-C351-4E23-80EA-FA13E5A65559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AD3A-6DC5-43D4-8B6B-FA8DE5E19785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6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3A99-1866-48EB-A13F-448A687C3DA2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F83F-637B-45DF-A145-CAA6E4175517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7575" y="7624732"/>
            <a:ext cx="3413760" cy="438150"/>
          </a:xfrm>
        </p:spPr>
        <p:txBody>
          <a:bodyPr/>
          <a:lstStyle>
            <a:lvl1pPr>
              <a:defRPr sz="1200">
                <a:latin typeface="Franklin Gothic Medium" panose="020B0603020102020204" pitchFamily="34" charset="0"/>
              </a:defRPr>
            </a:lvl1pPr>
          </a:lstStyle>
          <a:p>
            <a:fld id="{BD3E55A9-569A-D545-A4B8-5FD1BEC67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9330-73DF-4A6B-A543-3C29D5CEAAE4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8086" y="7627621"/>
            <a:ext cx="3413760" cy="438150"/>
          </a:xfrm>
        </p:spPr>
        <p:txBody>
          <a:bodyPr/>
          <a:lstStyle>
            <a:lvl1pPr>
              <a:defRPr sz="1200">
                <a:latin typeface="Franklin Gothic Medium" panose="020B0603020102020204" pitchFamily="34" charset="0"/>
              </a:defRPr>
            </a:lvl1pPr>
          </a:lstStyle>
          <a:p>
            <a:fld id="{BD3E55A9-569A-D545-A4B8-5FD1BEC67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39F8-0BDF-4067-94B0-7A6889FFB846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68596" y="7627621"/>
            <a:ext cx="3413760" cy="438150"/>
          </a:xfrm>
        </p:spPr>
        <p:txBody>
          <a:bodyPr/>
          <a:lstStyle>
            <a:lvl1pPr>
              <a:defRPr sz="1200"/>
            </a:lvl1pPr>
          </a:lstStyle>
          <a:p>
            <a:fld id="{BD3E55A9-569A-D545-A4B8-5FD1BEC676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606-51B4-4C96-B4B2-0E301CBFB06D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8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F2FE-5A84-44DD-8A90-8B1F5401125D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3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CED6-FB53-4681-97AB-164353BC829C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6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787D-CF70-4A92-92B4-94DA68910390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4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86F8-0F5F-4EAC-8668-D2B983F006FE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E7DD-7C35-4747-99CF-36A8FA2BD841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E55A9-569A-D545-A4B8-5FD1BEC676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cid:15907077-22A9-4349-966D-8BDC014394D6@hsd1.fl.comcast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9PogzIRjcw" TargetMode="Externa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safety@jea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a.com/about/procurement/contractor_safety/" TargetMode="External"/><Relationship Id="rId5" Type="http://schemas.openxmlformats.org/officeDocument/2006/relationships/hyperlink" Target="https://www.osha.gov/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66A08675-3F82-44FA-BEAC-7F548AFAE559" descr="cid:15907077-22A9-4349-966D-8BDC014394D6@hsd1.fl.comcast.net">
            <a:extLst>
              <a:ext uri="{FF2B5EF4-FFF2-40B4-BE49-F238E27FC236}">
                <a16:creationId xmlns:a16="http://schemas.microsoft.com/office/drawing/2014/main" id="{F1132627-17A9-4BF5-9160-D712AC0B9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65"/>
          <a:stretch>
            <a:fillRect/>
          </a:stretch>
        </p:blipFill>
        <p:spPr bwMode="auto">
          <a:xfrm>
            <a:off x="-182880" y="0"/>
            <a:ext cx="888544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16" y="0"/>
            <a:ext cx="7099300" cy="822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5262D-9883-3C42-9CCA-1592D3AD1FD6}"/>
              </a:ext>
            </a:extLst>
          </p:cNvPr>
          <p:cNvSpPr txBox="1"/>
          <p:nvPr/>
        </p:nvSpPr>
        <p:spPr>
          <a:xfrm>
            <a:off x="9007613" y="923689"/>
            <a:ext cx="5254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Contractor Safety Management Process:</a:t>
            </a:r>
          </a:p>
          <a:p>
            <a:pPr algn="ctr"/>
            <a:endParaRPr lang="en-US" sz="4000" kern="300" spc="-100" dirty="0">
              <a:solidFill>
                <a:srgbClr val="002060"/>
              </a:solidFill>
              <a:latin typeface="Franklin Gothic Demi" panose="020B0703020102020204" pitchFamily="34" charset="0"/>
              <a:cs typeface="Franklin Gothic Medium"/>
            </a:endParaRPr>
          </a:p>
          <a:p>
            <a:pPr algn="ctr"/>
            <a:r>
              <a:rPr lang="en-US" sz="40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JEA Safety Orientation</a:t>
            </a:r>
            <a:endParaRPr lang="en-US" sz="3600" kern="300" spc="-100" dirty="0">
              <a:solidFill>
                <a:schemeClr val="bg1"/>
              </a:solidFill>
              <a:latin typeface="Franklin Gothic Demi" panose="020B0703020102020204" pitchFamily="34" charset="0"/>
              <a:cs typeface="Franklin Gothic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2C68B-A9DE-8C4B-8DCB-073325E69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420" y="5938618"/>
            <a:ext cx="2777923" cy="12711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E4A97-3B7B-A342-9220-ECD52F9D2193}"/>
              </a:ext>
            </a:extLst>
          </p:cNvPr>
          <p:cNvSpPr/>
          <p:nvPr/>
        </p:nvSpPr>
        <p:spPr>
          <a:xfrm>
            <a:off x="11724573" y="6924056"/>
            <a:ext cx="2015232" cy="634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80"/>
              </a:lnSpc>
            </a:pPr>
            <a:r>
              <a:rPr lang="en-US" sz="2400" i="1" dirty="0">
                <a:solidFill>
                  <a:srgbClr val="4561A8"/>
                </a:solidFill>
                <a:latin typeface="Franklin Gothic Medium" panose="020B0603020102020204" pitchFamily="34" charset="0"/>
              </a:rPr>
              <a:t>January 2023</a:t>
            </a:r>
            <a:endParaRPr lang="en-US" sz="2400" i="1" kern="300" spc="-100" dirty="0">
              <a:solidFill>
                <a:srgbClr val="0070C0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94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928" y="271299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Safety Contacts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4487195-98E0-43DF-8683-DFF96CF03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168" y="1489082"/>
            <a:ext cx="7580064" cy="62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457200">
              <a:spcBef>
                <a:spcPct val="20000"/>
              </a:spcBef>
              <a:buNone/>
            </a:pPr>
            <a:r>
              <a:rPr lang="en-US" sz="3200" b="1" dirty="0">
                <a:latin typeface="+mj-lt"/>
              </a:rPr>
              <a:t>Safety &amp; Health Specialists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24E8E3-ED89-4E4F-828D-964046040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00961"/>
              </p:ext>
            </p:extLst>
          </p:nvPr>
        </p:nvGraphicFramePr>
        <p:xfrm>
          <a:off x="1270660" y="2526679"/>
          <a:ext cx="11699751" cy="3818958"/>
        </p:xfrm>
        <a:graphic>
          <a:graphicData uri="http://schemas.openxmlformats.org/drawingml/2006/table">
            <a:tbl>
              <a:tblPr/>
              <a:tblGrid>
                <a:gridCol w="2291937">
                  <a:extLst>
                    <a:ext uri="{9D8B030D-6E8A-4147-A177-3AD203B41FA5}">
                      <a16:colId xmlns:a16="http://schemas.microsoft.com/office/drawing/2014/main" val="377897950"/>
                    </a:ext>
                  </a:extLst>
                </a:gridCol>
                <a:gridCol w="5800026">
                  <a:extLst>
                    <a:ext uri="{9D8B030D-6E8A-4147-A177-3AD203B41FA5}">
                      <a16:colId xmlns:a16="http://schemas.microsoft.com/office/drawing/2014/main" val="922970555"/>
                    </a:ext>
                  </a:extLst>
                </a:gridCol>
                <a:gridCol w="1729883">
                  <a:extLst>
                    <a:ext uri="{9D8B030D-6E8A-4147-A177-3AD203B41FA5}">
                      <a16:colId xmlns:a16="http://schemas.microsoft.com/office/drawing/2014/main" val="3603229548"/>
                    </a:ext>
                  </a:extLst>
                </a:gridCol>
                <a:gridCol w="1877905">
                  <a:extLst>
                    <a:ext uri="{9D8B030D-6E8A-4147-A177-3AD203B41FA5}">
                      <a16:colId xmlns:a16="http://schemas.microsoft.com/office/drawing/2014/main" val="3498640805"/>
                    </a:ext>
                  </a:extLst>
                </a:gridCol>
              </a:tblGrid>
              <a:tr h="6294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S&amp;HS Team Member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Area of Responsibility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Office Location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Cell 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11268"/>
                  </a:ext>
                </a:extLst>
              </a:tr>
              <a:tr h="2194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Daniel, Dwayne L.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(WSC), Substation, System Protection &amp;   Controls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(904) 676-4478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047091"/>
                  </a:ext>
                </a:extLst>
              </a:tr>
              <a:tr h="3477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Fisher, James L.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W/WW - Delivery &amp; Collection; Ext Affairs, Tech 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(904) 229-5045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75808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King, Joseph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Customer, Human Resources, Logistics, Finance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(904) 874-7270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864840"/>
                  </a:ext>
                </a:extLst>
              </a:tr>
              <a:tr h="3477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Parker, Roger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W/WW - Treatment and Reuse, Energy and Water Planning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(904) 349-6108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13360"/>
                  </a:ext>
                </a:extLst>
              </a:tr>
              <a:tr h="34778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Vermaelen, Terry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(SSC), UG, Preventative Maintenance, SOCC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(904) 874-0003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384142"/>
                  </a:ext>
                </a:extLst>
              </a:tr>
              <a:tr h="36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Warren, Gretchen E.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- Power Production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(904) 544-1825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31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Safety Briefing – every job starts with one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 JEA Safety Orientation (JEASO)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69477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BC48-4D70-4C16-BD95-4B65FC65F6C4}"/>
              </a:ext>
            </a:extLst>
          </p:cNvPr>
          <p:cNvSpPr txBox="1"/>
          <p:nvPr/>
        </p:nvSpPr>
        <p:spPr>
          <a:xfrm>
            <a:off x="8516003" y="4538405"/>
            <a:ext cx="396886" cy="39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62BBD5AC-CD02-441E-B7A9-FA69B6A1DDF5}"/>
              </a:ext>
            </a:extLst>
          </p:cNvPr>
          <p:cNvSpPr txBox="1">
            <a:spLocks/>
          </p:cNvSpPr>
          <p:nvPr/>
        </p:nvSpPr>
        <p:spPr>
          <a:xfrm>
            <a:off x="193964" y="1387529"/>
            <a:ext cx="13802452" cy="6010798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>
            <a:lvl1pPr marL="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311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622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933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1244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6555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1866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77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24882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3084">
              <a:lnSpc>
                <a:spcPct val="150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you need to know about JEA and what is expected of each Contractor:</a:t>
            </a:r>
          </a:p>
          <a:p>
            <a:pPr marL="571500" indent="-571500" algn="l" defTabSz="653084"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Safety Briefing</a:t>
            </a:r>
          </a:p>
          <a:p>
            <a:pPr marL="571500" indent="-571500" algn="l" defTabSz="653084"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About JEA</a:t>
            </a:r>
          </a:p>
          <a:p>
            <a:pPr marL="571500" indent="-571500" algn="l" defTabSz="653084"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Expectations and Safety Goals</a:t>
            </a:r>
          </a:p>
          <a:p>
            <a:pPr marL="571500" indent="-571500" algn="l" defTabSz="653084"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 Safety Briefs</a:t>
            </a:r>
          </a:p>
          <a:p>
            <a:pPr marL="571500" indent="-571500" algn="l" defTabSz="653084"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Contractor Responsibilities</a:t>
            </a:r>
          </a:p>
          <a:p>
            <a:pPr marL="571500" indent="-571500" algn="l" defTabSz="653084">
              <a:lnSpc>
                <a:spcPct val="150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endParaRPr lang="en-US" sz="384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71500" indent="-571500" algn="l" defTabSz="653084">
              <a:lnSpc>
                <a:spcPct val="150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buFontTx/>
              <a:buChar char="-"/>
              <a:defRPr/>
            </a:pPr>
            <a:endParaRPr lang="en-US" sz="3840" dirty="0">
              <a:solidFill>
                <a:schemeClr val="accent3">
                  <a:lumMod val="7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653084">
              <a:lnSpc>
                <a:spcPct val="95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endParaRPr lang="en-US" sz="2400" dirty="0">
              <a:solidFill>
                <a:srgbClr val="0070C0"/>
              </a:solidFill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8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Safety Briefing – every job starts with one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 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69477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BC48-4D70-4C16-BD95-4B65FC65F6C4}"/>
              </a:ext>
            </a:extLst>
          </p:cNvPr>
          <p:cNvSpPr txBox="1"/>
          <p:nvPr/>
        </p:nvSpPr>
        <p:spPr>
          <a:xfrm>
            <a:off x="8516003" y="4538405"/>
            <a:ext cx="396886" cy="39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62BBD5AC-CD02-441E-B7A9-FA69B6A1DDF5}"/>
              </a:ext>
            </a:extLst>
          </p:cNvPr>
          <p:cNvSpPr txBox="1">
            <a:spLocks/>
          </p:cNvSpPr>
          <p:nvPr/>
        </p:nvSpPr>
        <p:spPr>
          <a:xfrm>
            <a:off x="193964" y="1387529"/>
            <a:ext cx="7221684" cy="6010798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>
            <a:lvl1pPr marL="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311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6220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5933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61244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6555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91866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571771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224882" indent="0" algn="ctr" defTabSz="653110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53084">
              <a:lnSpc>
                <a:spcPct val="150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r>
              <a:rPr lang="en-US" sz="384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Notifications</a:t>
            </a:r>
          </a:p>
          <a:p>
            <a:pPr algn="l" defTabSz="653084">
              <a:lnSpc>
                <a:spcPct val="150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r>
              <a:rPr lang="en-US" sz="384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Evacuation Routes</a:t>
            </a:r>
          </a:p>
          <a:p>
            <a:pPr algn="l" defTabSz="653084"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r>
              <a:rPr lang="en-US" sz="384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Check surroundings/tasks for hazards - and ways to control them</a:t>
            </a:r>
          </a:p>
          <a:p>
            <a:pPr algn="l" defTabSz="653084">
              <a:lnSpc>
                <a:spcPct val="150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r>
              <a:rPr lang="en-US" sz="3840" dirty="0">
                <a:solidFill>
                  <a:schemeClr val="accent3">
                    <a:lumMod val="7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Maintain Situational Awareness</a:t>
            </a:r>
          </a:p>
          <a:p>
            <a:pPr algn="l" defTabSz="653084">
              <a:lnSpc>
                <a:spcPct val="95000"/>
              </a:lnSpc>
              <a:spcBef>
                <a:spcPts val="0"/>
              </a:spcBef>
              <a:spcAft>
                <a:spcPts val="1440"/>
              </a:spcAft>
              <a:buClr>
                <a:srgbClr val="0070C0"/>
              </a:buClr>
              <a:defRPr/>
            </a:pPr>
            <a:endParaRPr lang="en-US" sz="2400" dirty="0">
              <a:solidFill>
                <a:srgbClr val="0070C0"/>
              </a:solidFill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BFCE14-A64B-47A5-8340-CD1D578104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149" y="1590803"/>
            <a:ext cx="2492307" cy="354356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BED65C-781C-46D0-8872-CCE30DA4B778}"/>
              </a:ext>
            </a:extLst>
          </p:cNvPr>
          <p:cNvSpPr/>
          <p:nvPr/>
        </p:nvSpPr>
        <p:spPr>
          <a:xfrm>
            <a:off x="9656149" y="5765613"/>
            <a:ext cx="2891754" cy="16697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20" b="1" i="1" dirty="0"/>
              <a:t>Be Prepared!!!</a:t>
            </a:r>
          </a:p>
        </p:txBody>
      </p:sp>
    </p:spTree>
    <p:extLst>
      <p:ext uri="{BB962C8B-B14F-4D97-AF65-F5344CB8AC3E}">
        <p14:creationId xmlns:p14="http://schemas.microsoft.com/office/powerpoint/2010/main" val="131610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About JEA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37212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C5A4B5-FAD9-42B2-94AD-13BBAEA458AF}"/>
              </a:ext>
            </a:extLst>
          </p:cNvPr>
          <p:cNvSpPr txBox="1"/>
          <p:nvPr/>
        </p:nvSpPr>
        <p:spPr>
          <a:xfrm>
            <a:off x="193964" y="1267867"/>
            <a:ext cx="794824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Welcome to JEA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JEA serves over 1.1 million electric, waster, sewer, and reclaimed water customers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We are community owned, not investor owned, so we are a not-for-profit utility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We have over 7000 miles of electric lines and over 8500 miles of water and sewer lines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None of that happens without you, our contractor community!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AA969-F870-48E3-A971-3C05C3396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566" y="1444374"/>
            <a:ext cx="3953486" cy="267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2F18C-DC77-41F4-AD51-4B9E550D0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566" y="4296886"/>
            <a:ext cx="4076156" cy="236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29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Safety Goals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C5A4B5-FAD9-42B2-94AD-13BBAEA458AF}"/>
              </a:ext>
            </a:extLst>
          </p:cNvPr>
          <p:cNvSpPr txBox="1"/>
          <p:nvPr/>
        </p:nvSpPr>
        <p:spPr>
          <a:xfrm>
            <a:off x="1838721" y="1602240"/>
            <a:ext cx="1086205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400" i="1" dirty="0">
                <a:solidFill>
                  <a:srgbClr val="00B050"/>
                </a:solidFill>
              </a:rPr>
              <a:t>Safety Vision:  </a:t>
            </a:r>
            <a:r>
              <a:rPr lang="en-US" sz="3400" dirty="0"/>
              <a:t>JEA embraces a Zero Incidents vision where preventative safety is a way of life both on and off the job.</a:t>
            </a:r>
          </a:p>
          <a:p>
            <a:pPr lvl="0" algn="just"/>
            <a:endParaRPr lang="en-US" sz="3400" i="1" dirty="0">
              <a:solidFill>
                <a:srgbClr val="00B050"/>
              </a:solidFill>
            </a:endParaRPr>
          </a:p>
          <a:p>
            <a:pPr lvl="0" algn="just"/>
            <a:r>
              <a:rPr lang="en-US" sz="3400" i="1" dirty="0">
                <a:solidFill>
                  <a:srgbClr val="00B050"/>
                </a:solidFill>
              </a:rPr>
              <a:t>Safety</a:t>
            </a:r>
            <a:r>
              <a:rPr lang="en-US" sz="3400" dirty="0">
                <a:solidFill>
                  <a:srgbClr val="00B050"/>
                </a:solidFill>
              </a:rPr>
              <a:t> </a:t>
            </a:r>
            <a:r>
              <a:rPr lang="en-US" sz="3400" i="1" dirty="0">
                <a:solidFill>
                  <a:srgbClr val="00B050"/>
                </a:solidFill>
              </a:rPr>
              <a:t>Mission: </a:t>
            </a:r>
            <a:r>
              <a:rPr lang="en-US" sz="3400" dirty="0"/>
              <a:t> JEA is committed to providing utility services in a manner that will ensure the safety of our employees, contractors, customers, and communities we serve.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29626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CD06C-7BF3-4818-97D2-264855D7C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92" y="5578827"/>
            <a:ext cx="3123809" cy="12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D9D36-BF30-4F53-A2EE-7C1C5B740D81}"/>
              </a:ext>
            </a:extLst>
          </p:cNvPr>
          <p:cNvSpPr txBox="1"/>
          <p:nvPr/>
        </p:nvSpPr>
        <p:spPr>
          <a:xfrm>
            <a:off x="6913794" y="5932605"/>
            <a:ext cx="4531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Plan for Zero Video</a:t>
            </a:r>
            <a:r>
              <a:rPr lang="en-US" dirty="0"/>
              <a:t> – 3 min</a:t>
            </a:r>
          </a:p>
        </p:txBody>
      </p:sp>
    </p:spTree>
    <p:extLst>
      <p:ext uri="{BB962C8B-B14F-4D97-AF65-F5344CB8AC3E}">
        <p14:creationId xmlns:p14="http://schemas.microsoft.com/office/powerpoint/2010/main" val="276703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Expectations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69477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BC48-4D70-4C16-BD95-4B65FC65F6C4}"/>
              </a:ext>
            </a:extLst>
          </p:cNvPr>
          <p:cNvSpPr txBox="1"/>
          <p:nvPr/>
        </p:nvSpPr>
        <p:spPr>
          <a:xfrm>
            <a:off x="8516003" y="4538405"/>
            <a:ext cx="396886" cy="39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B69AA-B8E9-4318-A0E4-4D4307F837D9}"/>
              </a:ext>
            </a:extLst>
          </p:cNvPr>
          <p:cNvSpPr txBox="1"/>
          <p:nvPr/>
        </p:nvSpPr>
        <p:spPr>
          <a:xfrm>
            <a:off x="315700" y="1122275"/>
            <a:ext cx="11405246" cy="6384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We expect you to:</a:t>
            </a:r>
          </a:p>
          <a:p>
            <a:pPr lvl="0"/>
            <a:endParaRPr lang="en-US" dirty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Know and comply with the JEA’s Contractor Safety Management Process. 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Know your company’s safety requirements.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Know and comply with the Safety Regulations that pertain to the tasks and work functions you are performing.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Know and comply with any specific safety requirements in Contract.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Speak up and stop processes that are dangerous.  Do not assume your supervisor is aware of a hazardous condition or situation.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Report injuries, environmental releases, property damage, and near misses.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Utilize industry best practices.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Know who your JEA Contractor Sponsor is.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Work directly with your Supervisor, JEA Contractor Sponsor, and Safety &amp; Health Services to ensure a safe working environment for you and those around you.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54252-DB11-4482-B718-95389DA2F9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80" b="4672"/>
          <a:stretch/>
        </p:blipFill>
        <p:spPr>
          <a:xfrm>
            <a:off x="11348357" y="2830267"/>
            <a:ext cx="2625132" cy="2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Expectations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69477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BC48-4D70-4C16-BD95-4B65FC65F6C4}"/>
              </a:ext>
            </a:extLst>
          </p:cNvPr>
          <p:cNvSpPr txBox="1"/>
          <p:nvPr/>
        </p:nvSpPr>
        <p:spPr>
          <a:xfrm>
            <a:off x="8516003" y="4538405"/>
            <a:ext cx="396886" cy="39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AB69AA-B8E9-4318-A0E4-4D4307F837D9}"/>
              </a:ext>
            </a:extLst>
          </p:cNvPr>
          <p:cNvSpPr txBox="1"/>
          <p:nvPr/>
        </p:nvSpPr>
        <p:spPr>
          <a:xfrm>
            <a:off x="193964" y="1005287"/>
            <a:ext cx="744187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dirty="0"/>
              <a:t>We expect your company to: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Follow your organization safety requirements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Provide a Safe Working Environment</a:t>
            </a:r>
          </a:p>
          <a:p>
            <a:pPr lvl="0"/>
            <a:endParaRPr lang="en-US" sz="2200" dirty="0"/>
          </a:p>
          <a:p>
            <a:r>
              <a:rPr lang="en-US" sz="2200" dirty="0"/>
              <a:t>Comply with the JEA Contractor Safety Management Process (CSMP)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Utilize industry best practices</a:t>
            </a:r>
          </a:p>
          <a:p>
            <a:pPr lvl="0"/>
            <a:endParaRPr lang="en-US" sz="2200" dirty="0"/>
          </a:p>
          <a:p>
            <a:r>
              <a:rPr lang="en-US" sz="2200" dirty="0"/>
              <a:t>Comply with the Safety Regulations</a:t>
            </a:r>
          </a:p>
          <a:p>
            <a:endParaRPr lang="en-US" sz="2200" dirty="0"/>
          </a:p>
          <a:p>
            <a:r>
              <a:rPr lang="en-US" sz="2200" dirty="0"/>
              <a:t>Refer to and follow JEA’s Contractor Safety Management Process and your contract to the extent they may be more stringent than the above with regards to safety</a:t>
            </a:r>
          </a:p>
          <a:p>
            <a:endParaRPr lang="en-US" sz="2200" dirty="0"/>
          </a:p>
          <a:p>
            <a:r>
              <a:rPr lang="en-US" sz="2200" dirty="0"/>
              <a:t>Work directly with your Contractor Sponsor and JEA Safety &amp; Health Services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45E9C-A156-4382-BCC4-FC6ACC48DA3D}"/>
              </a:ext>
            </a:extLst>
          </p:cNvPr>
          <p:cNvSpPr txBox="1"/>
          <p:nvPr/>
        </p:nvSpPr>
        <p:spPr>
          <a:xfrm>
            <a:off x="8714446" y="1476931"/>
            <a:ext cx="565757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Resources:</a:t>
            </a:r>
          </a:p>
          <a:p>
            <a:pPr lvl="0"/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Consult your staff EHS professional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Safety councils, ASSP, NUCA, ABC</a:t>
            </a:r>
          </a:p>
          <a:p>
            <a:pPr lvl="0"/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View </a:t>
            </a:r>
            <a:r>
              <a:rPr lang="en-US" dirty="0">
                <a:hlinkClick r:id="rId5"/>
              </a:rPr>
              <a:t>OSHA’s webpage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dirty="0">
                <a:hlinkClick r:id="rId6"/>
              </a:rPr>
              <a:t>here</a:t>
            </a:r>
            <a:r>
              <a:rPr lang="en-US" dirty="0"/>
              <a:t> to view the JEA CSMP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Contact your Contractor Sponsor or email </a:t>
            </a:r>
            <a:r>
              <a:rPr lang="en-US" dirty="0">
                <a:hlinkClick r:id="rId7"/>
              </a:rPr>
              <a:t>safety@jea.com</a:t>
            </a:r>
            <a:r>
              <a:rPr lang="en-US" dirty="0"/>
              <a:t> for general safety related questions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8A818A1-1E55-42FB-B596-8F988252AA47}"/>
              </a:ext>
            </a:extLst>
          </p:cNvPr>
          <p:cNvSpPr/>
          <p:nvPr/>
        </p:nvSpPr>
        <p:spPr>
          <a:xfrm>
            <a:off x="7730779" y="2221483"/>
            <a:ext cx="570015" cy="237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34707C1-CA24-49AD-B73D-54F769D062B7}"/>
              </a:ext>
            </a:extLst>
          </p:cNvPr>
          <p:cNvSpPr/>
          <p:nvPr/>
        </p:nvSpPr>
        <p:spPr>
          <a:xfrm>
            <a:off x="7730779" y="3829830"/>
            <a:ext cx="570015" cy="237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4DEC48B-1537-4E1C-82E4-3AF638A956BA}"/>
              </a:ext>
            </a:extLst>
          </p:cNvPr>
          <p:cNvSpPr/>
          <p:nvPr/>
        </p:nvSpPr>
        <p:spPr>
          <a:xfrm>
            <a:off x="7730779" y="4615840"/>
            <a:ext cx="570015" cy="237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AD4826D-5B11-4802-B5D6-3631666949EA}"/>
              </a:ext>
            </a:extLst>
          </p:cNvPr>
          <p:cNvSpPr/>
          <p:nvPr/>
        </p:nvSpPr>
        <p:spPr>
          <a:xfrm>
            <a:off x="7730779" y="5787200"/>
            <a:ext cx="570015" cy="237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0588428-9084-4DD4-865D-F210D02089F8}"/>
              </a:ext>
            </a:extLst>
          </p:cNvPr>
          <p:cNvSpPr/>
          <p:nvPr/>
        </p:nvSpPr>
        <p:spPr>
          <a:xfrm>
            <a:off x="7725165" y="3042693"/>
            <a:ext cx="570015" cy="237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Your responsibilities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69477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BC48-4D70-4C16-BD95-4B65FC65F6C4}"/>
              </a:ext>
            </a:extLst>
          </p:cNvPr>
          <p:cNvSpPr txBox="1"/>
          <p:nvPr/>
        </p:nvSpPr>
        <p:spPr>
          <a:xfrm>
            <a:off x="8516003" y="4538405"/>
            <a:ext cx="396886" cy="39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EFB52-75DC-499B-87BF-32EE0B4BE569}"/>
              </a:ext>
            </a:extLst>
          </p:cNvPr>
          <p:cNvSpPr txBox="1"/>
          <p:nvPr/>
        </p:nvSpPr>
        <p:spPr>
          <a:xfrm>
            <a:off x="193964" y="1053286"/>
            <a:ext cx="9309733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Meet the expectations on the previous slide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Contact your contract sponsor to ensure you get site specific safety information for your work location as it may:</a:t>
            </a:r>
          </a:p>
          <a:p>
            <a:pPr marL="1224610" lvl="1" indent="-571500">
              <a:buFont typeface="+mj-lt"/>
              <a:buAutoNum type="romanLcPeriod"/>
            </a:pPr>
            <a:r>
              <a:rPr lang="en-US" dirty="0"/>
              <a:t>be unique to the facility/area in terms of alarms, evacuations etc.</a:t>
            </a:r>
          </a:p>
          <a:p>
            <a:pPr marL="1224610" lvl="1" indent="-571500">
              <a:buFont typeface="+mj-lt"/>
              <a:buAutoNum type="romanLcPeriod"/>
            </a:pPr>
            <a:r>
              <a:rPr lang="en-US" dirty="0"/>
              <a:t>have different emergency notification information</a:t>
            </a:r>
          </a:p>
          <a:p>
            <a:pPr marL="1224610" lvl="1" indent="-571500">
              <a:buFont typeface="+mj-lt"/>
              <a:buAutoNum type="romanLcPeriod"/>
            </a:pPr>
            <a:r>
              <a:rPr lang="en-US" dirty="0"/>
              <a:t>require additional items – such as badging, duration of hot work monitoring periods, etc.</a:t>
            </a:r>
          </a:p>
          <a:p>
            <a:pPr lvl="1"/>
            <a:endParaRPr lang="en-US" sz="2800" dirty="0"/>
          </a:p>
          <a:p>
            <a:r>
              <a:rPr lang="en-US" sz="2800" dirty="0"/>
              <a:t>Your sub-contractor is </a:t>
            </a:r>
            <a:r>
              <a:rPr lang="en-US" sz="2800" i="1" dirty="0"/>
              <a:t>your</a:t>
            </a:r>
            <a:r>
              <a:rPr lang="en-US" sz="2800" dirty="0"/>
              <a:t> responsibility.  Ensure that:</a:t>
            </a:r>
          </a:p>
          <a:p>
            <a:pPr marL="1224610" lvl="1" indent="-571500">
              <a:buFont typeface="+mj-lt"/>
              <a:buAutoNum type="romanLcPeriod"/>
            </a:pPr>
            <a:r>
              <a:rPr lang="en-US" dirty="0"/>
              <a:t>They meet EMR the requirement</a:t>
            </a:r>
          </a:p>
          <a:p>
            <a:pPr marL="1224610" lvl="1" indent="-571500">
              <a:buFont typeface="+mj-lt"/>
              <a:buAutoNum type="romanLcPeriod"/>
            </a:pPr>
            <a:r>
              <a:rPr lang="en-US" dirty="0"/>
              <a:t>They comply with substance abuse policy</a:t>
            </a:r>
          </a:p>
          <a:p>
            <a:pPr marL="1224610" lvl="1" indent="-571500">
              <a:buFont typeface="+mj-lt"/>
              <a:buAutoNum type="romanLcPeriod"/>
            </a:pPr>
            <a:r>
              <a:rPr lang="en-US" dirty="0"/>
              <a:t>They comply with all safety requirements on the job</a:t>
            </a:r>
          </a:p>
          <a:p>
            <a:pPr marL="1224610" lvl="1" indent="-571500">
              <a:buFont typeface="+mj-lt"/>
              <a:buAutoNum type="romanLcPeriod"/>
            </a:pPr>
            <a:endParaRPr lang="en-US" sz="2800" dirty="0"/>
          </a:p>
          <a:p>
            <a:pPr marL="1167460" lvl="1" indent="-514350">
              <a:buFont typeface="+mj-lt"/>
              <a:buAutoNum type="romanLcPeriod"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1BFD-6F1B-4657-92C3-9BFE35CFF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028" y="1619453"/>
            <a:ext cx="3616047" cy="254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1094C9-48C0-4315-A84B-92CA44B0E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5836" y="4538404"/>
            <a:ext cx="4162425" cy="287655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888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47A8D9-9D4D-6A46-8B4C-BFEBEBF10CC0}"/>
              </a:ext>
            </a:extLst>
          </p:cNvPr>
          <p:cNvSpPr/>
          <p:nvPr/>
        </p:nvSpPr>
        <p:spPr>
          <a:xfrm>
            <a:off x="0" y="7675288"/>
            <a:ext cx="14630400" cy="548640"/>
          </a:xfrm>
          <a:prstGeom prst="rect">
            <a:avLst/>
          </a:prstGeom>
          <a:solidFill>
            <a:srgbClr val="456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5E3ED-ACD7-F746-98EE-D50F4A3951E1}"/>
              </a:ext>
            </a:extLst>
          </p:cNvPr>
          <p:cNvSpPr txBox="1"/>
          <p:nvPr/>
        </p:nvSpPr>
        <p:spPr>
          <a:xfrm>
            <a:off x="436224" y="7720459"/>
            <a:ext cx="13712037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Key Takeaways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46525" y="266377"/>
            <a:ext cx="4583874" cy="529269"/>
          </a:xfrm>
          <a:prstGeom prst="rect">
            <a:avLst/>
          </a:prstGeom>
          <a:gradFill>
            <a:gsLst>
              <a:gs pos="0">
                <a:srgbClr val="002E8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37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4" y="266377"/>
            <a:ext cx="13619958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4"/>
              </a:spcAft>
              <a:buSzPct val="100000"/>
              <a:defRPr/>
            </a:pPr>
            <a:r>
              <a:rPr lang="en-US" sz="3600" kern="300" spc="-100" dirty="0">
                <a:solidFill>
                  <a:srgbClr val="002060"/>
                </a:solidFill>
                <a:latin typeface="Franklin Gothic Demi" panose="020B0703020102020204" pitchFamily="34" charset="0"/>
                <a:cs typeface="Franklin Gothic Medium"/>
              </a:rPr>
              <a:t>JEASO</a:t>
            </a:r>
            <a:endParaRPr lang="en-US" sz="3600" dirty="0">
              <a:solidFill>
                <a:srgbClr val="002E8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151651-3C28-4B4E-B0BF-01793B8F9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54" y="418097"/>
            <a:ext cx="730313" cy="2590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85B49B8-62A4-4C26-B97E-B77F605DEE76}"/>
              </a:ext>
            </a:extLst>
          </p:cNvPr>
          <p:cNvSpPr/>
          <p:nvPr/>
        </p:nvSpPr>
        <p:spPr>
          <a:xfrm>
            <a:off x="1969477" y="4123810"/>
            <a:ext cx="805124" cy="41459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6BC48-4D70-4C16-BD95-4B65FC65F6C4}"/>
              </a:ext>
            </a:extLst>
          </p:cNvPr>
          <p:cNvSpPr txBox="1"/>
          <p:nvPr/>
        </p:nvSpPr>
        <p:spPr>
          <a:xfrm>
            <a:off x="8516003" y="4538405"/>
            <a:ext cx="396886" cy="392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6FB67-679F-4167-A613-894396D4F356}"/>
              </a:ext>
            </a:extLst>
          </p:cNvPr>
          <p:cNvSpPr txBox="1"/>
          <p:nvPr/>
        </p:nvSpPr>
        <p:spPr>
          <a:xfrm>
            <a:off x="193964" y="944061"/>
            <a:ext cx="11111345" cy="644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Remember!</a:t>
            </a:r>
          </a:p>
          <a:p>
            <a:endParaRPr lang="en-US" sz="105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Every employee is responsible for safety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Every job supervisor/leader is responsible </a:t>
            </a:r>
            <a:r>
              <a:rPr lang="en-US" sz="2800" u="sng" dirty="0"/>
              <a:t>and</a:t>
            </a:r>
            <a:r>
              <a:rPr lang="en-US" sz="2800" dirty="0"/>
              <a:t> accountable for safety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Every prime contractor is responsible for their sub contractors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Your contract and contract sponsor is your primary resource for your questions regarding your work and job site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JEA Safety and Health Services can answer safety questions either over the phone or after a job site visit.  Their contact information is at the end of this presentation.  Or they can be reached through your contract sponsor.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8A9A6-B963-463E-A078-9890AF3E6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5144" y="2381036"/>
            <a:ext cx="2391266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8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337A8ABD01A4C822E5C50DCCB0915" ma:contentTypeVersion="4" ma:contentTypeDescription="Create a new document." ma:contentTypeScope="" ma:versionID="23a5b79dc39695a406055fe55b4a033d">
  <xsd:schema xmlns:xsd="http://www.w3.org/2001/XMLSchema" xmlns:xs="http://www.w3.org/2001/XMLSchema" xmlns:p="http://schemas.microsoft.com/office/2006/metadata/properties" xmlns:ns2="a7fb7e6c-cc8c-4c94-8bd8-f33534fbff19" xmlns:ns3="98f9fbd6-e52c-4110-9dea-be9ef665881c" targetNamespace="http://schemas.microsoft.com/office/2006/metadata/properties" ma:root="true" ma:fieldsID="00f91ff1335b84eba2f23fc64493c498" ns2:_="" ns3:_="">
    <xsd:import namespace="a7fb7e6c-cc8c-4c94-8bd8-f33534fbff19"/>
    <xsd:import namespace="98f9fbd6-e52c-4110-9dea-be9ef665881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b7e6c-cc8c-4c94-8bd8-f33534fbff19" elementFormDefault="qualified">
    <xsd:import namespace="http://schemas.microsoft.com/office/2006/documentManagement/types"/>
    <xsd:import namespace="http://schemas.microsoft.com/office/infopath/2007/PartnerControls"/>
    <xsd:element name="Category" ma:index="1" nillable="true" ma:displayName="Category" ma:format="Dropdown" ma:internalName="Category">
      <xsd:simpleType>
        <xsd:restriction base="dms:Choice">
          <xsd:enumeration value="COVID19"/>
          <xsd:enumeration value="COVID19 Screen Fails"/>
          <xsd:enumeration value="ERM 22"/>
          <xsd:enumeration value="Glint Survey Work"/>
          <xsd:enumeration value="Grievances etc"/>
          <xsd:enumeration value="HR Discovery"/>
          <xsd:enumeration value="My Goals"/>
          <xsd:enumeration value="Others Goals"/>
          <xsd:enumeration value="MVA Related"/>
          <xsd:enumeration value="SET Solutions"/>
          <xsd:enumeration value="S&amp;HS"/>
          <xsd:enumeration value="TL weeklies"/>
          <xsd:enumeration value="Trai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9fbd6-e52c-4110-9dea-be9ef665881c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f9fbd6-e52c-4110-9dea-be9ef665881c">73MJ4C5Y63P2-1953490821-2223</_dlc_DocId>
    <_dlc_DocIdUrl xmlns="98f9fbd6-e52c-4110-9dea-be9ef665881c">
      <Url>http://mydrive/personal/thompm/_layouts/15/DocIdRedir.aspx?ID=73MJ4C5Y63P2-1953490821-2223</Url>
      <Description>73MJ4C5Y63P2-1953490821-2223</Description>
    </_dlc_DocIdUrl>
    <Category xmlns="a7fb7e6c-cc8c-4c94-8bd8-f33534fbff19" xsi:nil="true"/>
  </documentManagement>
</p:properties>
</file>

<file path=customXml/itemProps1.xml><?xml version="1.0" encoding="utf-8"?>
<ds:datastoreItem xmlns:ds="http://schemas.openxmlformats.org/officeDocument/2006/customXml" ds:itemID="{3D0BF3BD-0A16-4D2C-9CDD-38715247C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b7e6c-cc8c-4c94-8bd8-f33534fbff19"/>
    <ds:schemaRef ds:uri="98f9fbd6-e52c-4110-9dea-be9ef6658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62B336-FD25-4A4A-8B3F-9E56EAC0C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E8EDAD-54C4-4928-A4A4-63041434C814}">
  <ds:schemaRefs>
    <ds:schemaRef ds:uri="http://purl.org/dc/terms/"/>
    <ds:schemaRef ds:uri="98f9fbd6-e52c-4110-9dea-be9ef665881c"/>
    <ds:schemaRef ds:uri="http://purl.org/dc/elements/1.1/"/>
    <ds:schemaRef ds:uri="a7fb7e6c-cc8c-4c94-8bd8-f33534fbff1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0d91960-576d-4631-bc37-56584b7dc8db}" enabled="0" method="" siteId="{c0d91960-576d-4631-bc37-56584b7dc8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63392</TotalTime>
  <Words>801</Words>
  <Application>Microsoft Office PowerPoint</Application>
  <PresentationFormat>Custom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Franklin Gothic Demi</vt:lpstr>
      <vt:lpstr>Franklin Gothic Medium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 &amp;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Ross</dc:creator>
  <cp:lastModifiedBy>Stothers, Curtis T</cp:lastModifiedBy>
  <cp:revision>782</cp:revision>
  <cp:lastPrinted>2018-06-11T14:17:23Z</cp:lastPrinted>
  <dcterms:created xsi:type="dcterms:W3CDTF">2018-04-19T15:37:47Z</dcterms:created>
  <dcterms:modified xsi:type="dcterms:W3CDTF">2022-12-22T14:09:06Z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0x0101003C5337A8ABD01A4C822E5C50DCCB0915</vt:lpwstr>
  </property>
  <property fmtid="{D5CDD505-2E9C-101B-9397-08002B2CF9AE}" pid="3" name="_dlc_DocIdItemGuid">
    <vt:lpwstr>f0e2d2ff-5420-443f-adde-9bedc616fed2</vt:lpwstr>
  </property>
</Properties>
</file>